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2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3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2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8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6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5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3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6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6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C70B0-37E7-4B05-BB0F-D9C585196D6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80EAD-D58A-437B-9307-8EFEC7D9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gosuslugi.ru/" TargetMode="External"/><Relationship Id="rId4" Type="http://schemas.openxmlformats.org/officeDocument/2006/relationships/hyperlink" Target="http://www.nalog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795" r="6047" b="3077"/>
          <a:stretch/>
        </p:blipFill>
        <p:spPr bwMode="auto">
          <a:xfrm>
            <a:off x="19930" y="281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402"/>
            <a:ext cx="144016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60389" y="635309"/>
            <a:ext cx="28046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МЕЖРАЙОННАЯ ИФНС РОССИИ</a:t>
            </a:r>
          </a:p>
          <a:p>
            <a:r>
              <a:rPr lang="ru-RU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№ 2 ПО ТВЕРСКОЙ ОБЛАСТИ</a:t>
            </a:r>
            <a:endParaRPr lang="ru-RU" sz="1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101" y="1864859"/>
            <a:ext cx="39463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rgbClr val="002060"/>
                </a:solidFill>
              </a:rPr>
              <a:t>Проверьте задолженность:</a:t>
            </a:r>
          </a:p>
          <a:p>
            <a:pPr marL="285750" lvl="1" indent="-285750">
              <a:buFont typeface="Wingdings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</a:rPr>
              <a:t>Личный кабинет налогоплательщика </a:t>
            </a:r>
            <a:endParaRPr lang="ru-RU" sz="1500" b="1" dirty="0" smtClean="0">
              <a:solidFill>
                <a:srgbClr val="002060"/>
              </a:solidFill>
            </a:endParaRPr>
          </a:p>
          <a:p>
            <a:pPr marL="0" lvl="1" indent="265113">
              <a:spcAft>
                <a:spcPts val="600"/>
              </a:spcAft>
            </a:pPr>
            <a:r>
              <a:rPr lang="ru-RU" sz="1500" b="1" dirty="0" smtClean="0">
                <a:solidFill>
                  <a:srgbClr val="002060"/>
                </a:solidFill>
              </a:rPr>
              <a:t>для </a:t>
            </a:r>
            <a:r>
              <a:rPr lang="ru-RU" sz="1500" b="1" dirty="0">
                <a:solidFill>
                  <a:srgbClr val="002060"/>
                </a:solidFill>
              </a:rPr>
              <a:t>физических лиц (</a:t>
            </a:r>
            <a:r>
              <a:rPr lang="en-US" sz="1500" b="1" u="sng" dirty="0">
                <a:solidFill>
                  <a:srgbClr val="002060"/>
                </a:solidFill>
                <a:hlinkClick r:id="rId4"/>
              </a:rPr>
              <a:t>www</a:t>
            </a:r>
            <a:r>
              <a:rPr lang="ru-RU" sz="1500" b="1" u="sng" dirty="0">
                <a:solidFill>
                  <a:srgbClr val="002060"/>
                </a:solidFill>
                <a:hlinkClick r:id="rId4"/>
              </a:rPr>
              <a:t>.</a:t>
            </a:r>
            <a:r>
              <a:rPr lang="en-US" sz="1500" b="1" u="sng" dirty="0" err="1">
                <a:solidFill>
                  <a:srgbClr val="002060"/>
                </a:solidFill>
                <a:hlinkClick r:id="rId4"/>
              </a:rPr>
              <a:t>nalog</a:t>
            </a:r>
            <a:r>
              <a:rPr lang="ru-RU" sz="1500" b="1" u="sng" dirty="0">
                <a:solidFill>
                  <a:srgbClr val="002060"/>
                </a:solidFill>
                <a:hlinkClick r:id="rId4"/>
              </a:rPr>
              <a:t>.</a:t>
            </a:r>
            <a:r>
              <a:rPr lang="en-US" sz="1500" b="1" u="sng" dirty="0" err="1">
                <a:solidFill>
                  <a:srgbClr val="002060"/>
                </a:solidFill>
                <a:hlinkClick r:id="rId4"/>
              </a:rPr>
              <a:t>ru</a:t>
            </a:r>
            <a:r>
              <a:rPr lang="ru-RU" sz="1500" b="1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мобильное </a:t>
            </a:r>
            <a:r>
              <a:rPr lang="ru-RU" sz="1500" b="1" dirty="0">
                <a:solidFill>
                  <a:srgbClr val="002060"/>
                </a:solidFill>
              </a:rPr>
              <a:t>приложение «Налоги ФЛ»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Единый </a:t>
            </a:r>
            <a:r>
              <a:rPr lang="ru-RU" sz="1500" b="1" dirty="0">
                <a:solidFill>
                  <a:srgbClr val="002060"/>
                </a:solidFill>
              </a:rPr>
              <a:t>портал </a:t>
            </a:r>
            <a:endParaRPr lang="ru-RU" sz="1500" b="1" dirty="0" smtClean="0">
              <a:solidFill>
                <a:srgbClr val="002060"/>
              </a:solidFill>
            </a:endParaRPr>
          </a:p>
          <a:p>
            <a:pPr marL="265113">
              <a:spcAft>
                <a:spcPts val="600"/>
              </a:spcAft>
            </a:pPr>
            <a:r>
              <a:rPr lang="ru-RU" sz="1500" b="1" dirty="0" smtClean="0">
                <a:solidFill>
                  <a:srgbClr val="002060"/>
                </a:solidFill>
              </a:rPr>
              <a:t>государственных </a:t>
            </a:r>
            <a:r>
              <a:rPr lang="ru-RU" sz="1500" b="1" dirty="0">
                <a:solidFill>
                  <a:srgbClr val="002060"/>
                </a:solidFill>
              </a:rPr>
              <a:t>услуг (</a:t>
            </a:r>
            <a:r>
              <a:rPr lang="en-US" sz="1500" b="1" u="sng" dirty="0">
                <a:solidFill>
                  <a:srgbClr val="002060"/>
                </a:solidFill>
                <a:hlinkClick r:id="rId5"/>
              </a:rPr>
              <a:t>www</a:t>
            </a:r>
            <a:r>
              <a:rPr lang="ru-RU" sz="1500" b="1" u="sng" dirty="0">
                <a:solidFill>
                  <a:srgbClr val="002060"/>
                </a:solidFill>
                <a:hlinkClick r:id="rId5"/>
              </a:rPr>
              <a:t>.</a:t>
            </a:r>
            <a:r>
              <a:rPr lang="en-US" sz="1500" b="1" u="sng" dirty="0" err="1">
                <a:solidFill>
                  <a:srgbClr val="002060"/>
                </a:solidFill>
                <a:hlinkClick r:id="rId5"/>
              </a:rPr>
              <a:t>gosuslugi</a:t>
            </a:r>
            <a:r>
              <a:rPr lang="ru-RU" sz="1500" b="1" u="sng" dirty="0">
                <a:solidFill>
                  <a:srgbClr val="002060"/>
                </a:solidFill>
                <a:hlinkClick r:id="rId5"/>
              </a:rPr>
              <a:t>.</a:t>
            </a:r>
            <a:r>
              <a:rPr lang="en-US" sz="1500" b="1" u="sng" dirty="0" err="1">
                <a:solidFill>
                  <a:srgbClr val="002060"/>
                </a:solidFill>
                <a:hlinkClick r:id="rId5"/>
              </a:rPr>
              <a:t>ru</a:t>
            </a:r>
            <a:r>
              <a:rPr lang="ru-RU" sz="1500" b="1" dirty="0" smtClean="0">
                <a:solidFill>
                  <a:srgbClr val="002060"/>
                </a:solidFill>
              </a:rPr>
              <a:t>)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ближайший филиал ГАУ «МФЦ»</a:t>
            </a:r>
            <a:endParaRPr lang="ru-RU" sz="15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личное </a:t>
            </a:r>
            <a:r>
              <a:rPr lang="ru-RU" sz="1500" b="1" dirty="0">
                <a:solidFill>
                  <a:srgbClr val="002060"/>
                </a:solidFill>
              </a:rPr>
              <a:t>обращение в налоговый орган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2817717"/>
            <a:ext cx="40315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i="1" dirty="0" smtClean="0">
                <a:solidFill>
                  <a:srgbClr val="002060"/>
                </a:solidFill>
              </a:rPr>
              <a:t>Уплатите задолженность:</a:t>
            </a:r>
          </a:p>
          <a:p>
            <a:pPr marL="285750" lvl="1" indent="-285750">
              <a:buFont typeface="Wingdings" pitchFamily="2" charset="2"/>
              <a:buChar char="Ø"/>
            </a:pPr>
            <a:r>
              <a:rPr lang="ru-RU" sz="1500" b="1" dirty="0">
                <a:solidFill>
                  <a:srgbClr val="002060"/>
                </a:solidFill>
              </a:rPr>
              <a:t>с</a:t>
            </a:r>
            <a:r>
              <a:rPr lang="ru-RU" sz="1500" b="1" dirty="0" smtClean="0">
                <a:solidFill>
                  <a:srgbClr val="002060"/>
                </a:solidFill>
              </a:rPr>
              <a:t>ервис «Уплата налогов и пошлин </a:t>
            </a:r>
          </a:p>
          <a:p>
            <a:pPr marL="265113" lvl="1">
              <a:spcAft>
                <a:spcPts val="600"/>
              </a:spcAft>
            </a:pPr>
            <a:r>
              <a:rPr lang="ru-RU" sz="1500" b="1" dirty="0" smtClean="0">
                <a:solidFill>
                  <a:srgbClr val="002060"/>
                </a:solidFill>
              </a:rPr>
              <a:t>физических лиц» (</a:t>
            </a:r>
            <a:r>
              <a:rPr lang="en-US" sz="1500" b="1" u="sng" dirty="0" smtClean="0">
                <a:solidFill>
                  <a:srgbClr val="002060"/>
                </a:solidFill>
                <a:hlinkClick r:id="rId4"/>
              </a:rPr>
              <a:t>www</a:t>
            </a:r>
            <a:r>
              <a:rPr lang="ru-RU" sz="1500" b="1" u="sng" dirty="0" smtClean="0">
                <a:solidFill>
                  <a:srgbClr val="002060"/>
                </a:solidFill>
                <a:hlinkClick r:id="rId4"/>
              </a:rPr>
              <a:t>.</a:t>
            </a:r>
            <a:r>
              <a:rPr lang="en-US" sz="1500" b="1" u="sng" dirty="0" err="1" smtClean="0">
                <a:solidFill>
                  <a:srgbClr val="002060"/>
                </a:solidFill>
                <a:hlinkClick r:id="rId4"/>
              </a:rPr>
              <a:t>nalog</a:t>
            </a:r>
            <a:r>
              <a:rPr lang="ru-RU" sz="1500" b="1" u="sng" dirty="0" smtClean="0">
                <a:solidFill>
                  <a:srgbClr val="002060"/>
                </a:solidFill>
                <a:hlinkClick r:id="rId4"/>
              </a:rPr>
              <a:t>.</a:t>
            </a:r>
            <a:r>
              <a:rPr lang="en-US" sz="1500" b="1" u="sng" dirty="0" err="1" smtClean="0">
                <a:solidFill>
                  <a:srgbClr val="002060"/>
                </a:solidFill>
                <a:hlinkClick r:id="rId4"/>
              </a:rPr>
              <a:t>ru</a:t>
            </a:r>
            <a:r>
              <a:rPr lang="ru-RU" sz="1500" b="1" dirty="0" smtClean="0">
                <a:solidFill>
                  <a:srgbClr val="002060"/>
                </a:solidFill>
              </a:rPr>
              <a:t>)</a:t>
            </a:r>
          </a:p>
          <a:p>
            <a:pPr marL="285750" lvl="1" indent="-28575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Личный кабинет налогоплательщика </a:t>
            </a:r>
          </a:p>
          <a:p>
            <a:pPr marL="0" lvl="1" indent="265113">
              <a:spcAft>
                <a:spcPts val="600"/>
              </a:spcAft>
            </a:pPr>
            <a:r>
              <a:rPr lang="ru-RU" sz="1500" b="1" dirty="0" smtClean="0">
                <a:solidFill>
                  <a:srgbClr val="002060"/>
                </a:solidFill>
              </a:rPr>
              <a:t>для физических лиц (</a:t>
            </a:r>
            <a:r>
              <a:rPr lang="en-US" sz="1500" b="1" u="sng" dirty="0" smtClean="0">
                <a:solidFill>
                  <a:srgbClr val="002060"/>
                </a:solidFill>
                <a:hlinkClick r:id="rId4"/>
              </a:rPr>
              <a:t>www</a:t>
            </a:r>
            <a:r>
              <a:rPr lang="ru-RU" sz="1500" b="1" u="sng" dirty="0" smtClean="0">
                <a:solidFill>
                  <a:srgbClr val="002060"/>
                </a:solidFill>
                <a:hlinkClick r:id="rId4"/>
              </a:rPr>
              <a:t>.</a:t>
            </a:r>
            <a:r>
              <a:rPr lang="en-US" sz="1500" b="1" u="sng" dirty="0" err="1" smtClean="0">
                <a:solidFill>
                  <a:srgbClr val="002060"/>
                </a:solidFill>
                <a:hlinkClick r:id="rId4"/>
              </a:rPr>
              <a:t>nalog</a:t>
            </a:r>
            <a:r>
              <a:rPr lang="ru-RU" sz="1500" b="1" u="sng" dirty="0" smtClean="0">
                <a:solidFill>
                  <a:srgbClr val="002060"/>
                </a:solidFill>
                <a:hlinkClick r:id="rId4"/>
              </a:rPr>
              <a:t>.</a:t>
            </a:r>
            <a:r>
              <a:rPr lang="en-US" sz="1500" b="1" u="sng" dirty="0" err="1" smtClean="0">
                <a:solidFill>
                  <a:srgbClr val="002060"/>
                </a:solidFill>
                <a:hlinkClick r:id="rId4"/>
              </a:rPr>
              <a:t>ru</a:t>
            </a:r>
            <a:r>
              <a:rPr lang="ru-RU" sz="1500" b="1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мобильное приложение «Налоги ФЛ»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Единый портал </a:t>
            </a:r>
          </a:p>
          <a:p>
            <a:pPr marL="265113">
              <a:spcAft>
                <a:spcPts val="600"/>
              </a:spcAft>
            </a:pPr>
            <a:r>
              <a:rPr lang="ru-RU" sz="1500" b="1" dirty="0" smtClean="0">
                <a:solidFill>
                  <a:srgbClr val="002060"/>
                </a:solidFill>
              </a:rPr>
              <a:t>государственных услуг (</a:t>
            </a:r>
            <a:r>
              <a:rPr lang="en-US" sz="1500" b="1" u="sng" dirty="0" smtClean="0">
                <a:solidFill>
                  <a:srgbClr val="002060"/>
                </a:solidFill>
                <a:hlinkClick r:id="rId5"/>
              </a:rPr>
              <a:t>www</a:t>
            </a:r>
            <a:r>
              <a:rPr lang="ru-RU" sz="1500" b="1" u="sng" dirty="0" smtClean="0">
                <a:solidFill>
                  <a:srgbClr val="002060"/>
                </a:solidFill>
                <a:hlinkClick r:id="rId5"/>
              </a:rPr>
              <a:t>.</a:t>
            </a:r>
            <a:r>
              <a:rPr lang="en-US" sz="1500" b="1" u="sng" dirty="0" err="1" smtClean="0">
                <a:solidFill>
                  <a:srgbClr val="002060"/>
                </a:solidFill>
                <a:hlinkClick r:id="rId5"/>
              </a:rPr>
              <a:t>gosuslugi</a:t>
            </a:r>
            <a:r>
              <a:rPr lang="ru-RU" sz="1500" b="1" u="sng" dirty="0" smtClean="0">
                <a:solidFill>
                  <a:srgbClr val="002060"/>
                </a:solidFill>
                <a:hlinkClick r:id="rId5"/>
              </a:rPr>
              <a:t>.</a:t>
            </a:r>
            <a:r>
              <a:rPr lang="en-US" sz="1500" b="1" u="sng" dirty="0" err="1" smtClean="0">
                <a:solidFill>
                  <a:srgbClr val="002060"/>
                </a:solidFill>
                <a:hlinkClick r:id="rId5"/>
              </a:rPr>
              <a:t>ru</a:t>
            </a:r>
            <a:r>
              <a:rPr lang="ru-RU" sz="1500" b="1" dirty="0" smtClean="0">
                <a:solidFill>
                  <a:srgbClr val="002060"/>
                </a:solidFill>
              </a:rPr>
              <a:t>)</a:t>
            </a:r>
          </a:p>
          <a:p>
            <a:pPr marL="285750" lvl="1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онлайн-кабинеты банков партнеров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2060"/>
                </a:solidFill>
              </a:rPr>
              <a:t>операторы отделений банков </a:t>
            </a:r>
          </a:p>
          <a:p>
            <a:pPr marL="354013" indent="-88900"/>
            <a:r>
              <a:rPr lang="ru-RU" sz="1500" b="1" dirty="0" smtClean="0">
                <a:solidFill>
                  <a:srgbClr val="002060"/>
                </a:solidFill>
              </a:rPr>
              <a:t>или ФГУП Почта России</a:t>
            </a:r>
            <a:endParaRPr lang="ru-RU" sz="15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https://avatars.mds.yandex.net/get-pdb/1607455/509f2652-1c9b-46ed-bd74-acd8efeba800/s1200?webp=fals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313105" y="3933056"/>
            <a:ext cx="4690943" cy="26285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s://img2.freepng.ru/20180802/izk/kisspng-santa-claus-guirlande-de-no%C3%ABl-garland-christmas-d-holly-128-gifok-net-5b633a2112a5f6.6399951615332296010764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8" b="98511" l="1766" r="98074">
                        <a14:foregroundMark x1="48636" y1="56596" x2="30658" y2="55532"/>
                        <a14:foregroundMark x1="35955" y1="85532" x2="15891" y2="82979"/>
                        <a14:foregroundMark x1="39486" y1="29787" x2="39486" y2="38936"/>
                        <a14:foregroundMark x1="25682" y1="38511" x2="25682" y2="66170"/>
                        <a14:foregroundMark x1="16372" y1="63617" x2="12039" y2="62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-99392"/>
            <a:ext cx="3635896" cy="29506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072558" y="1189307"/>
            <a:ext cx="409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Verdana" pitchFamily="34" charset="0"/>
              </a:rPr>
              <a:t>В НОВЫЙ ГОД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9007" y="1897193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Verdana" pitchFamily="34" charset="0"/>
              </a:rPr>
              <a:t>БЕЗ ДОЛГОВ!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39679" y="5957039"/>
            <a:ext cx="21838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n w="0"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Телефон</a:t>
            </a:r>
            <a:r>
              <a:rPr lang="ru-RU" sz="1400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«горячей линии:</a:t>
            </a:r>
          </a:p>
          <a:p>
            <a:r>
              <a:rPr lang="ru-RU" sz="1400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(48231) 5-83-10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839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126</Words>
  <Application>Microsoft Office PowerPoint</Application>
  <PresentationFormat>Экран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Максимова Инна Михайловна</dc:creator>
  <cp:lastModifiedBy>Максимова Инна Михайловна</cp:lastModifiedBy>
  <cp:revision>10</cp:revision>
  <dcterms:created xsi:type="dcterms:W3CDTF">2019-12-09T08:54:00Z</dcterms:created>
  <dcterms:modified xsi:type="dcterms:W3CDTF">2019-12-09T13:20:31Z</dcterms:modified>
</cp:coreProperties>
</file>